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259" r:id="rId3"/>
    <p:sldId id="331" r:id="rId4"/>
    <p:sldId id="294" r:id="rId5"/>
    <p:sldId id="316" r:id="rId6"/>
    <p:sldId id="342" r:id="rId7"/>
    <p:sldId id="343" r:id="rId8"/>
    <p:sldId id="353" r:id="rId9"/>
    <p:sldId id="350" r:id="rId10"/>
    <p:sldId id="356" r:id="rId11"/>
    <p:sldId id="354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16"/>
            <p14:sldId id="342"/>
            <p14:sldId id="343"/>
            <p14:sldId id="353"/>
            <p14:sldId id="350"/>
            <p14:sldId id="356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0C0"/>
    <a:srgbClr val="66FF33"/>
    <a:srgbClr val="FF0000"/>
    <a:srgbClr val="EAEFF7"/>
    <a:srgbClr val="FA0606"/>
    <a:srgbClr val="3B3838"/>
    <a:srgbClr val="D2DEEF"/>
    <a:srgbClr val="E7E6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4" autoAdjust="0"/>
    <p:restoredTop sz="93778" autoAdjust="0"/>
  </p:normalViewPr>
  <p:slideViewPr>
    <p:cSldViewPr snapToGrid="0">
      <p:cViewPr varScale="1">
        <p:scale>
          <a:sx n="71" d="100"/>
          <a:sy n="71" d="100"/>
        </p:scale>
        <p:origin x="80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4.wmf"/><Relationship Id="rId1" Type="http://schemas.openxmlformats.org/officeDocument/2006/relationships/image" Target="../media/image10.wmf"/><Relationship Id="rId5" Type="http://schemas.openxmlformats.org/officeDocument/2006/relationships/image" Target="../media/image5.wmf"/><Relationship Id="rId4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551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47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30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314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2021/3/30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2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Mar-30-2021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1605923" y="591649"/>
            <a:ext cx="9343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2060"/>
                </a:solidFill>
                <a:cs typeface="Arial" panose="020B0604020202020204" pitchFamily="34" charset="0"/>
              </a:rPr>
              <a:t>BFX-AT100 LED issue 8D </a:t>
            </a:r>
            <a:r>
              <a:rPr lang="en-US" altLang="zh-CN" sz="6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report</a:t>
            </a:r>
            <a:endParaRPr lang="en-US" altLang="zh-TW" sz="6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=""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32" y="2748166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Lam Zhou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Nguyen, Robert Wu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SQE: Chun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Ke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723969D-F7DC-415C-BC03-86FCCFC4E993}"/>
              </a:ext>
            </a:extLst>
          </p:cNvPr>
          <p:cNvSpPr/>
          <p:nvPr/>
        </p:nvSpPr>
        <p:spPr>
          <a:xfrm>
            <a:off x="587020" y="1336545"/>
            <a:ext cx="678196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 smtClean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OTT:</a:t>
            </a:r>
            <a:endParaRPr lang="en-US" altLang="zh-CN" sz="2800" b="1" dirty="0">
              <a:solidFill>
                <a:srgbClr val="0000FF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endParaRPr lang="en-US" altLang="zh-CN" sz="2400" b="1" dirty="0">
              <a:solidFill>
                <a:srgbClr val="0000FF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                 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87020" y="354672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Charlie Su/ CB Lin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=""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73827" y="2668033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=""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=""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617896"/>
            <a:ext cx="11333702" cy="95497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Feb-2021, ALT customer complain LED ( Yellow &amp; Purple ) issue on RMA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center: 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7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pcs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issue ( Yellow &amp; Purple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) for analysis root cause and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retained 1 pc for analysis. The detailed information is as below:</a:t>
            </a:r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715226"/>
              </p:ext>
            </p:extLst>
          </p:nvPr>
        </p:nvGraphicFramePr>
        <p:xfrm>
          <a:off x="448901" y="2791435"/>
          <a:ext cx="10600019" cy="2706114"/>
        </p:xfrm>
        <a:graphic>
          <a:graphicData uri="http://schemas.openxmlformats.org/drawingml/2006/table">
            <a:tbl>
              <a:tblPr/>
              <a:tblGrid>
                <a:gridCol w="1211431">
                  <a:extLst>
                    <a:ext uri="{9D8B030D-6E8A-4147-A177-3AD203B41FA5}">
                      <a16:colId xmlns="" xmlns:a16="http://schemas.microsoft.com/office/drawing/2014/main" val="3830483536"/>
                    </a:ext>
                  </a:extLst>
                </a:gridCol>
                <a:gridCol w="2098676">
                  <a:extLst>
                    <a:ext uri="{9D8B030D-6E8A-4147-A177-3AD203B41FA5}">
                      <a16:colId xmlns="" xmlns:a16="http://schemas.microsoft.com/office/drawing/2014/main" val="907557889"/>
                    </a:ext>
                  </a:extLst>
                </a:gridCol>
                <a:gridCol w="2098676">
                  <a:extLst>
                    <a:ext uri="{9D8B030D-6E8A-4147-A177-3AD203B41FA5}">
                      <a16:colId xmlns="" xmlns:a16="http://schemas.microsoft.com/office/drawing/2014/main" val="3715702869"/>
                    </a:ext>
                  </a:extLst>
                </a:gridCol>
                <a:gridCol w="2546564">
                  <a:extLst>
                    <a:ext uri="{9D8B030D-6E8A-4147-A177-3AD203B41FA5}">
                      <a16:colId xmlns="" xmlns:a16="http://schemas.microsoft.com/office/drawing/2014/main" val="2126936676"/>
                    </a:ext>
                  </a:extLst>
                </a:gridCol>
                <a:gridCol w="2644672">
                  <a:extLst>
                    <a:ext uri="{9D8B030D-6E8A-4147-A177-3AD203B41FA5}">
                      <a16:colId xmlns="" xmlns:a16="http://schemas.microsoft.com/office/drawing/2014/main" val="3662532668"/>
                    </a:ext>
                  </a:extLst>
                </a:gridCol>
              </a:tblGrid>
              <a:tr h="4272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Vendor(Everlight) Lot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Vendor(Everlight) Date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1765430"/>
                  </a:ext>
                </a:extLst>
              </a:tr>
              <a:tr h="2848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8692150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64283363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81637224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47620294"/>
                  </a:ext>
                </a:extLst>
              </a:tr>
              <a:tr h="2848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Y190914G1001DDFWX35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2681539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LY190817S1002DDFWX35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D190817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382955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3417888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8955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production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data and shipping data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Production data :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8 Units no have rework or repair data, all doing follow normal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process: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063062"/>
            <a:ext cx="11349087" cy="975450"/>
          </a:xfrm>
          <a:prstGeom prst="upArrowCallout">
            <a:avLst>
              <a:gd name="adj1" fmla="val 13464"/>
              <a:gd name="adj2" fmla="val 25000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Inspection at FT: </a:t>
            </a:r>
            <a:r>
              <a:rPr lang="en-US" altLang="zh-TW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heck LED color following SOP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/ Quality alert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use golden sample for comparison.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9710"/>
              </p:ext>
            </p:extLst>
          </p:nvPr>
        </p:nvGraphicFramePr>
        <p:xfrm>
          <a:off x="448901" y="1997829"/>
          <a:ext cx="9642953" cy="3065233"/>
        </p:xfrm>
        <a:graphic>
          <a:graphicData uri="http://schemas.openxmlformats.org/drawingml/2006/table">
            <a:tbl>
              <a:tblPr/>
              <a:tblGrid>
                <a:gridCol w="646816">
                  <a:extLst>
                    <a:ext uri="{9D8B030D-6E8A-4147-A177-3AD203B41FA5}">
                      <a16:colId xmlns="" xmlns:a16="http://schemas.microsoft.com/office/drawing/2014/main" val="1811631494"/>
                    </a:ext>
                  </a:extLst>
                </a:gridCol>
                <a:gridCol w="2651947">
                  <a:extLst>
                    <a:ext uri="{9D8B030D-6E8A-4147-A177-3AD203B41FA5}">
                      <a16:colId xmlns="" xmlns:a16="http://schemas.microsoft.com/office/drawing/2014/main" val="1282221449"/>
                    </a:ext>
                  </a:extLst>
                </a:gridCol>
                <a:gridCol w="2328538">
                  <a:extLst>
                    <a:ext uri="{9D8B030D-6E8A-4147-A177-3AD203B41FA5}">
                      <a16:colId xmlns="" xmlns:a16="http://schemas.microsoft.com/office/drawing/2014/main" val="9838957"/>
                    </a:ext>
                  </a:extLst>
                </a:gridCol>
                <a:gridCol w="1536189">
                  <a:extLst>
                    <a:ext uri="{9D8B030D-6E8A-4147-A177-3AD203B41FA5}">
                      <a16:colId xmlns="" xmlns:a16="http://schemas.microsoft.com/office/drawing/2014/main" val="4020866807"/>
                    </a:ext>
                  </a:extLst>
                </a:gridCol>
                <a:gridCol w="2479463">
                  <a:extLst>
                    <a:ext uri="{9D8B030D-6E8A-4147-A177-3AD203B41FA5}">
                      <a16:colId xmlns="" xmlns:a16="http://schemas.microsoft.com/office/drawing/2014/main" val="2274990226"/>
                    </a:ext>
                  </a:extLst>
                </a:gridCol>
              </a:tblGrid>
              <a:tr h="4839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Invoice_No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Shipping_Time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1989459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5028016106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10/17/2019 3:38:10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3828718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5028016338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11/8/2019 8:07:30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1538662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5028015723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9/12/2019 1:44:15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86585996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4:00:13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37915578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4:00:13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90503992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4:15:54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2660951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9/19/2019 5:04:34 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3128013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9/19/2019 5:04:34 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3693738"/>
                  </a:ext>
                </a:extLst>
              </a:tr>
            </a:tbl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839197"/>
              </p:ext>
            </p:extLst>
          </p:nvPr>
        </p:nvGraphicFramePr>
        <p:xfrm>
          <a:off x="10325048" y="2398008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2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25048" y="2398008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895128"/>
              </p:ext>
            </p:extLst>
          </p:nvPr>
        </p:nvGraphicFramePr>
        <p:xfrm>
          <a:off x="10487721" y="386428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3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87721" y="386428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916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all LED Material in  Warehouse with 123.00701.005 – 26-Mar-2021 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341434"/>
            <a:ext cx="11333700" cy="858644"/>
          </a:xfrm>
          <a:prstGeom prst="upArrowCallout">
            <a:avLst>
              <a:gd name="adj1" fmla="val 23484"/>
              <a:gd name="adj2" fmla="val 19695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 60K material ( 123.00701.005 )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vendor in warehouse , All is DC 202101 and 202102. No DC 190730, 190914, 190817 Led issue.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66" y="1490884"/>
            <a:ext cx="11297637" cy="369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2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=""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FA report 7 pcs NG sample analysis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0" name="矩形 2">
            <a:extLst>
              <a:ext uri="{FF2B5EF4-FFF2-40B4-BE49-F238E27FC236}">
                <a16:creationId xmlns=""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35" y="1387168"/>
            <a:ext cx="11417636" cy="5327397"/>
          </a:xfrm>
          <a:prstGeom prst="rect">
            <a:avLst/>
          </a:prstGeom>
        </p:spPr>
      </p:pic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524704"/>
              </p:ext>
            </p:extLst>
          </p:nvPr>
        </p:nvGraphicFramePr>
        <p:xfrm>
          <a:off x="10384752" y="1758194"/>
          <a:ext cx="1579829" cy="1042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5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384752" y="1758194"/>
                        <a:ext cx="1579829" cy="1042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2977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=""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t="1339"/>
          <a:stretch/>
        </p:blipFill>
        <p:spPr>
          <a:xfrm>
            <a:off x="392382" y="1792941"/>
            <a:ext cx="10101280" cy="3935506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92382" y="923365"/>
            <a:ext cx="426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Ag migration explanation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81215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=""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orrective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Action 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vendor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03935" y="884610"/>
            <a:ext cx="11333702" cy="5471739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sz="20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 will evaluate the solution of changing the bottom solid crystal adhesive into insulating adhesive.</a:t>
            </a:r>
          </a:p>
          <a:p>
            <a:pPr fontAlgn="ctr"/>
            <a:r>
              <a:rPr lang="en-US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The schedule from </a:t>
            </a:r>
            <a:r>
              <a:rPr lang="en-US" sz="20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 is as follows:</a:t>
            </a:r>
          </a:p>
          <a:p>
            <a:pPr fontAlgn="ctr"/>
            <a:endParaRPr lang="en-US" sz="20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-Issue trial production order/material requisition-3/30</a:t>
            </a:r>
          </a:p>
          <a:p>
            <a:pPr fontAlgn="ctr"/>
            <a:endParaRPr lang="en-US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-The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trial production of the project was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completed-4/9</a:t>
            </a:r>
          </a:p>
          <a:p>
            <a:pPr fontAlgn="ctr"/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-Send samples to Fii-4/10</a:t>
            </a:r>
          </a:p>
          <a:p>
            <a:pPr fontAlgn="ctr"/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-Provide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project trial production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report-4/15</a:t>
            </a:r>
          </a:p>
          <a:p>
            <a:pPr fontAlgn="ctr"/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-Reliability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Analysis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Report-5/28</a:t>
            </a:r>
          </a:p>
          <a:p>
            <a:pPr fontAlgn="ctr"/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-Customer approve to introduce -6/4</a:t>
            </a:r>
          </a:p>
          <a:p>
            <a:pPr fontAlgn="ctr"/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-The 1</a:t>
            </a:r>
            <a:r>
              <a:rPr lang="en-US" baseline="30000" dirty="0" smtClean="0">
                <a:solidFill>
                  <a:schemeClr val="tx1"/>
                </a:solidFill>
                <a:cs typeface="Arial" panose="020B0604020202020204" pitchFamily="34" charset="0"/>
              </a:rPr>
              <a:t>st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lot of new part ETD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factory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7/17</a:t>
            </a:r>
          </a:p>
          <a:p>
            <a:pPr fontAlgn="ctr"/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-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introduces into August production</a:t>
            </a:r>
          </a:p>
        </p:txBody>
      </p:sp>
    </p:spTree>
    <p:extLst>
      <p:ext uri="{BB962C8B-B14F-4D97-AF65-F5344CB8AC3E}">
        <p14:creationId xmlns:p14="http://schemas.microsoft.com/office/powerpoint/2010/main" val="335440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=""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effectiveness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74230"/>
              </p:ext>
            </p:extLst>
          </p:nvPr>
        </p:nvGraphicFramePr>
        <p:xfrm>
          <a:off x="415806" y="1755393"/>
          <a:ext cx="11089230" cy="2182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846">
                  <a:extLst>
                    <a:ext uri="{9D8B030D-6E8A-4147-A177-3AD203B41FA5}">
                      <a16:colId xmlns="" xmlns:a16="http://schemas.microsoft.com/office/drawing/2014/main" val="849686316"/>
                    </a:ext>
                  </a:extLst>
                </a:gridCol>
                <a:gridCol w="2217846">
                  <a:extLst>
                    <a:ext uri="{9D8B030D-6E8A-4147-A177-3AD203B41FA5}">
                      <a16:colId xmlns="" xmlns:a16="http://schemas.microsoft.com/office/drawing/2014/main" val="94345878"/>
                    </a:ext>
                  </a:extLst>
                </a:gridCol>
                <a:gridCol w="2217846">
                  <a:extLst>
                    <a:ext uri="{9D8B030D-6E8A-4147-A177-3AD203B41FA5}">
                      <a16:colId xmlns="" xmlns:a16="http://schemas.microsoft.com/office/drawing/2014/main" val="554251325"/>
                    </a:ext>
                  </a:extLst>
                </a:gridCol>
                <a:gridCol w="2217846">
                  <a:extLst>
                    <a:ext uri="{9D8B030D-6E8A-4147-A177-3AD203B41FA5}">
                      <a16:colId xmlns="" xmlns:a16="http://schemas.microsoft.com/office/drawing/2014/main" val="3243211037"/>
                    </a:ext>
                  </a:extLst>
                </a:gridCol>
                <a:gridCol w="2217846">
                  <a:extLst>
                    <a:ext uri="{9D8B030D-6E8A-4147-A177-3AD203B41FA5}">
                      <a16:colId xmlns="" xmlns:a16="http://schemas.microsoft.com/office/drawing/2014/main" val="1426030532"/>
                    </a:ext>
                  </a:extLst>
                </a:gridCol>
              </a:tblGrid>
              <a:tr h="453417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SOP check LED  on Test Function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8845518"/>
                  </a:ext>
                </a:extLst>
              </a:tr>
              <a:tr h="512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FT1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RC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OBA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Quality Alert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1938819"/>
                  </a:ext>
                </a:extLst>
              </a:tr>
              <a:tr h="1216329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2510901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10910"/>
              </p:ext>
            </p:extLst>
          </p:nvPr>
        </p:nvGraphicFramePr>
        <p:xfrm>
          <a:off x="876517" y="2846605"/>
          <a:ext cx="1257573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3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517" y="2846605"/>
                        <a:ext cx="1257573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66837"/>
              </p:ext>
            </p:extLst>
          </p:nvPr>
        </p:nvGraphicFramePr>
        <p:xfrm>
          <a:off x="3071416" y="2861809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4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1416" y="2861809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25755"/>
              </p:ext>
            </p:extLst>
          </p:nvPr>
        </p:nvGraphicFramePr>
        <p:xfrm>
          <a:off x="5315246" y="2846605"/>
          <a:ext cx="1275787" cy="107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5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15246" y="2846605"/>
                        <a:ext cx="1275787" cy="107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558543"/>
              </p:ext>
            </p:extLst>
          </p:nvPr>
        </p:nvGraphicFramePr>
        <p:xfrm>
          <a:off x="7683957" y="2846606"/>
          <a:ext cx="1239745" cy="104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6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83957" y="2846606"/>
                        <a:ext cx="1239745" cy="1046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822327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Quality alert and SOP were already updated inspection requirement and hang on production line, IPQC keep audit and verifying  the implementation on production line.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063636"/>
              </p:ext>
            </p:extLst>
          </p:nvPr>
        </p:nvGraphicFramePr>
        <p:xfrm>
          <a:off x="9920303" y="2801998"/>
          <a:ext cx="1146718" cy="873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7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20303" y="2801998"/>
                        <a:ext cx="1146718" cy="873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1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=""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D7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Prevent recurrence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Users\V0901210\Desktop\307437d20e828cafef7c3d7792e81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973" y="2172536"/>
            <a:ext cx="7934188" cy="4183814"/>
          </a:xfrm>
          <a:prstGeom prst="rect">
            <a:avLst/>
          </a:prstGeom>
          <a:noFill/>
        </p:spPr>
      </p:pic>
      <p:sp>
        <p:nvSpPr>
          <p:cNvPr id="8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1205860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Line leader remind all operators before production and monitor their operating daily.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IPQC will random sample check all test station and OBA station follow AQL 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Owner: PD/PQE: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Huu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Loi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Mien</a:t>
            </a:r>
          </a:p>
        </p:txBody>
      </p:sp>
    </p:spTree>
    <p:extLst>
      <p:ext uri="{BB962C8B-B14F-4D97-AF65-F5344CB8AC3E}">
        <p14:creationId xmlns:p14="http://schemas.microsoft.com/office/powerpoint/2010/main" val="337356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31815</TotalTime>
  <Words>549</Words>
  <Application>Microsoft Office PowerPoint</Application>
  <PresentationFormat>寬螢幕</PresentationFormat>
  <Paragraphs>161</Paragraphs>
  <Slides>10</Slides>
  <Notes>6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21" baseType="lpstr">
      <vt:lpstr>Microsoft YaHei</vt:lpstr>
      <vt:lpstr>宋体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1_Office 佈景主題</vt:lpstr>
      <vt:lpstr>Acrobat 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Henry CHIOU</cp:lastModifiedBy>
  <cp:revision>4827</cp:revision>
  <dcterms:created xsi:type="dcterms:W3CDTF">2020-08-07T01:32:39Z</dcterms:created>
  <dcterms:modified xsi:type="dcterms:W3CDTF">2021-03-30T10:00:09Z</dcterms:modified>
</cp:coreProperties>
</file>